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95" r:id="rId2"/>
    <p:sldId id="257" r:id="rId3"/>
    <p:sldId id="258" r:id="rId4"/>
    <p:sldId id="259" r:id="rId5"/>
    <p:sldId id="260" r:id="rId6"/>
    <p:sldId id="267" r:id="rId7"/>
    <p:sldId id="268" r:id="rId8"/>
    <p:sldId id="271" r:id="rId9"/>
    <p:sldId id="299" r:id="rId10"/>
    <p:sldId id="300" r:id="rId11"/>
    <p:sldId id="272" r:id="rId12"/>
    <p:sldId id="273" r:id="rId13"/>
    <p:sldId id="275" r:id="rId14"/>
    <p:sldId id="296" r:id="rId15"/>
    <p:sldId id="282" r:id="rId16"/>
    <p:sldId id="283" r:id="rId17"/>
    <p:sldId id="301" r:id="rId18"/>
    <p:sldId id="297" r:id="rId19"/>
    <p:sldId id="298" r:id="rId20"/>
    <p:sldId id="292" r:id="rId21"/>
    <p:sldId id="29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615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7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9ef5806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9ef5806b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2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1535c30e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1535c30e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3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1535c30e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1535c30e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23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9ef5806b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9ef5806b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61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9ef5806b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9ef5806b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0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9ef5806b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9ef5806b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4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42a8f7e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42a8f7e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4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1535c30e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1535c30e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84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142a8f7e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142a8f7e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9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42a8f7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142a8f7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2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42a8f7e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142a8f7e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23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1535c30e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1535c30e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9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535c30e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535c30e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76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ef5806b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9ef5806b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25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364365" y="2036070"/>
            <a:ext cx="7947023" cy="927835"/>
          </a:xfrm>
        </p:spPr>
        <p:txBody>
          <a:bodyPr>
            <a:noAutofit/>
          </a:bodyPr>
          <a:lstStyle/>
          <a:p>
            <a:pPr lvl="0"/>
            <a:r>
              <a:rPr lang="ru-RU" sz="1600" b="1" dirty="0" err="1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Нитроалкандар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нитроарендер</a:t>
            </a:r>
            <a:r>
              <a:rPr lang="kk-KZ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: алу жолдары,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химиялық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қасиеттері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kk-KZ" sz="1600" b="1" dirty="0">
                <a:solidFill>
                  <a:srgbClr val="C00000"/>
                </a:solidFill>
                <a:latin typeface="+mn-lt"/>
              </a:rPr>
              <a:t>Нитроқосылыстардың СН-қышқылдық орталық бойынша </a:t>
            </a:r>
            <a:br>
              <a:rPr lang="kk-KZ" sz="1600" b="1" dirty="0">
                <a:solidFill>
                  <a:srgbClr val="C00000"/>
                </a:solidFill>
                <a:latin typeface="+mn-lt"/>
              </a:rPr>
            </a:br>
            <a:r>
              <a:rPr lang="kk-KZ" sz="1600" b="1" dirty="0">
                <a:solidFill>
                  <a:srgbClr val="C00000"/>
                </a:solidFill>
                <a:latin typeface="+mn-lt"/>
              </a:rPr>
              <a:t>жүретін реакциялар.</a:t>
            </a:r>
            <a:r>
              <a:rPr lang="ru-RU" sz="16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4365" y="3401650"/>
            <a:ext cx="8520112" cy="79216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</a:t>
            </a:r>
            <a:r>
              <a:rPr lang="en-US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2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1" y="104279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6" y="137684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15595" y="1544213"/>
            <a:ext cx="129921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70" dirty="0">
                <a:latin typeface="+mn-lt"/>
              </a:rPr>
              <a:t>Д</a:t>
            </a:r>
            <a:r>
              <a:rPr lang="en-US" sz="2000" b="1" spc="-70" dirty="0">
                <a:latin typeface="+mn-lt"/>
              </a:rPr>
              <a:t>ə</a:t>
            </a:r>
            <a:r>
              <a:rPr lang="ru-RU" sz="2000" b="1" spc="-70" dirty="0" err="1">
                <a:latin typeface="+mn-lt"/>
              </a:rPr>
              <a:t>ріс</a:t>
            </a:r>
            <a:r>
              <a:rPr lang="ru-RU" sz="2000" b="1" spc="-45" dirty="0">
                <a:latin typeface="+mn-lt"/>
              </a:rPr>
              <a:t> 11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76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2620"/>
          <a:stretch/>
        </p:blipFill>
        <p:spPr>
          <a:xfrm>
            <a:off x="128582" y="1029211"/>
            <a:ext cx="7723279" cy="634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5" y="1663635"/>
            <a:ext cx="7890356" cy="1651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2" y="3315495"/>
            <a:ext cx="7175661" cy="10826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4334" y="86025"/>
            <a:ext cx="3804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Нитрозоаминнен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диазогидроксидтің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924" y="396290"/>
            <a:ext cx="7288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Нитрозаминдер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молекулаішілік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тасымалдау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диазогидроксидке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изомерленеді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963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141750"/>
            <a:ext cx="6633849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980000"/>
                </a:solidFill>
              </a:rPr>
              <a:t>Химиялық қасиеттері</a:t>
            </a:r>
            <a:endParaRPr sz="1800" b="1" dirty="0">
              <a:solidFill>
                <a:srgbClr val="980000"/>
              </a:solidFill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84" y="711920"/>
            <a:ext cx="7195075" cy="37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355180" y="538956"/>
            <a:ext cx="8420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AutoNum type="arabicPeriod"/>
            </a:pPr>
            <a:r>
              <a:rPr lang="ru" b="1" dirty="0">
                <a:solidFill>
                  <a:srgbClr val="0070C0"/>
                </a:solidFill>
              </a:rPr>
              <a:t>Сілтілермен әрекеттесуі (СН-қышқылдық қасиеті). Аци-нитротаутомерия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289141" y="104075"/>
            <a:ext cx="62628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Көмірсутек радикалдың қатысумен жүретін реакциялар</a:t>
            </a:r>
            <a:endParaRPr sz="1600" b="1" dirty="0">
              <a:solidFill>
                <a:srgbClr val="98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8" y="1136383"/>
            <a:ext cx="5675326" cy="29025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490100" y="169775"/>
            <a:ext cx="8420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70C0"/>
                </a:solidFill>
              </a:rPr>
              <a:t>2.	Галогендермен әрекеттесуі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490100" y="2008400"/>
            <a:ext cx="86538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70C0"/>
                </a:solidFill>
              </a:rPr>
              <a:t>3.	Карбонилді қосылыстармен әрекеттесуі </a:t>
            </a:r>
            <a:r>
              <a:rPr lang="ru" sz="1600" b="1" dirty="0">
                <a:solidFill>
                  <a:srgbClr val="980000"/>
                </a:solidFill>
              </a:rPr>
              <a:t>(Генри реакциясы)</a:t>
            </a:r>
            <a:endParaRPr b="1" dirty="0">
              <a:solidFill>
                <a:srgbClr val="980000"/>
              </a:solidFill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7104500" y="3086999"/>
            <a:ext cx="18057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rgbClr val="741B47"/>
                </a:solidFill>
              </a:rPr>
              <a:t>нитроальдольды конденсация</a:t>
            </a:r>
            <a:endParaRPr b="1" i="1" dirty="0">
              <a:solidFill>
                <a:srgbClr val="741B47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84694" y="816074"/>
            <a:ext cx="146027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05861"/>
              </p:ext>
            </p:extLst>
          </p:nvPr>
        </p:nvGraphicFramePr>
        <p:xfrm>
          <a:off x="1284694" y="643546"/>
          <a:ext cx="6527536" cy="1302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2905240" imgH="581189" progId="ACD.ChemSketch.20">
                  <p:embed/>
                </p:oleObj>
              </mc:Choice>
              <mc:Fallback>
                <p:oleObj name="ChemSketch" r:id="rId3" imgW="2905240" imgH="581189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94" y="643546"/>
                        <a:ext cx="6527536" cy="13026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1292" y="2669195"/>
            <a:ext cx="1248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28605"/>
              </p:ext>
            </p:extLst>
          </p:nvPr>
        </p:nvGraphicFramePr>
        <p:xfrm>
          <a:off x="724688" y="2767146"/>
          <a:ext cx="8185512" cy="224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3772006" imgH="1038294" progId="ACD.ChemSketch.20">
                  <p:embed/>
                </p:oleObj>
              </mc:Choice>
              <mc:Fallback>
                <p:oleObj name="ChemSketch" r:id="rId5" imgW="3772006" imgH="1038294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88" y="2767146"/>
                        <a:ext cx="8185512" cy="2249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12" y="156685"/>
            <a:ext cx="3063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80000"/>
                </a:solidFill>
                <a:latin typeface="Arial" panose="020B0604020202020204" pitchFamily="34" charset="0"/>
              </a:rPr>
              <a:t>Генри </a:t>
            </a:r>
            <a:r>
              <a:rPr lang="ru-RU" b="1" dirty="0" err="1">
                <a:solidFill>
                  <a:srgbClr val="980000"/>
                </a:solidFill>
                <a:latin typeface="Arial" panose="020B0604020202020204" pitchFamily="34" charset="0"/>
              </a:rPr>
              <a:t>реакцияның</a:t>
            </a:r>
            <a:r>
              <a:rPr lang="ru-RU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980000"/>
                </a:solidFill>
                <a:latin typeface="Arial" panose="020B0604020202020204" pitchFamily="34" charset="0"/>
              </a:rPr>
              <a:t>маңыздылы</a:t>
            </a:r>
            <a:endParaRPr lang="ru-RU" dirty="0"/>
          </a:p>
        </p:txBody>
      </p:sp>
      <p:pic>
        <p:nvPicPr>
          <p:cNvPr id="6146" name="Picture 2" descr="https://lh7-us.googleusercontent.com/CKJuNtlIn2aYDj-3Kcn3kfIitzQtt6GlbwfA9kQ4OOiTVxrsr-bOAy-Re8U-iFCcmDYmWE6pzf_DP_5EBqWARNeXKX6H1OPEqxeVelW-z4IS4LFjGhyt4gyMwPL55YaXmRoT7iXaW7bTfSBJnx-mXxRgN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464462"/>
            <a:ext cx="6040877" cy="46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082159" y="2017986"/>
            <a:ext cx="1237593" cy="1269124"/>
          </a:xfrm>
          <a:prstGeom prst="ellipse">
            <a:avLst/>
          </a:prstGeom>
          <a:gradFill>
            <a:gsLst>
              <a:gs pos="94000">
                <a:schemeClr val="accent5">
                  <a:tint val="100000"/>
                  <a:shade val="100000"/>
                  <a:satMod val="130000"/>
                  <a:alpha val="19000"/>
                  <a:lumMod val="40000"/>
                  <a:lumOff val="6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8786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/>
        </p:nvSpPr>
        <p:spPr>
          <a:xfrm>
            <a:off x="566125" y="91725"/>
            <a:ext cx="51000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0070C0"/>
                </a:solidFill>
              </a:rPr>
              <a:t>4.  Азотты қышқылмен әрекеттесуі 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485075" y="502025"/>
            <a:ext cx="66042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990000"/>
                </a:solidFill>
              </a:rPr>
              <a:t>Біріншілік нитроқосылыстар</a:t>
            </a:r>
            <a:r>
              <a:rPr lang="ru">
                <a:solidFill>
                  <a:srgbClr val="222222"/>
                </a:solidFill>
              </a:rPr>
              <a:t> азотты қышқылымен әрекеттесіп,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</a:rPr>
              <a:t>су молекуласын босатып, </a:t>
            </a:r>
            <a:r>
              <a:rPr lang="ru" b="1" i="1">
                <a:solidFill>
                  <a:srgbClr val="00B050"/>
                </a:solidFill>
              </a:rPr>
              <a:t>нитрол қышқылдарын</a:t>
            </a:r>
            <a:r>
              <a:rPr lang="ru">
                <a:solidFill>
                  <a:srgbClr val="00B050"/>
                </a:solidFill>
              </a:rPr>
              <a:t> </a:t>
            </a:r>
            <a:r>
              <a:rPr lang="ru">
                <a:solidFill>
                  <a:srgbClr val="FF0000"/>
                </a:solidFill>
              </a:rPr>
              <a:t>(қызыл түситі) </a:t>
            </a:r>
            <a:r>
              <a:rPr lang="ru">
                <a:solidFill>
                  <a:srgbClr val="222222"/>
                </a:solidFill>
              </a:rPr>
              <a:t>түзеді:</a:t>
            </a:r>
            <a:endParaRPr/>
          </a:p>
        </p:txBody>
      </p:sp>
      <p:sp>
        <p:nvSpPr>
          <p:cNvPr id="243" name="Google Shape;243;p39"/>
          <p:cNvSpPr txBox="1"/>
          <p:nvPr/>
        </p:nvSpPr>
        <p:spPr>
          <a:xfrm>
            <a:off x="485075" y="2651075"/>
            <a:ext cx="54465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CC0000"/>
                </a:solidFill>
              </a:rPr>
              <a:t>Екіншілік нитроқосылыстар</a:t>
            </a:r>
            <a:r>
              <a:rPr lang="ru">
                <a:solidFill>
                  <a:srgbClr val="222222"/>
                </a:solidFill>
              </a:rPr>
              <a:t> </a:t>
            </a:r>
            <a:r>
              <a:rPr lang="ru" b="1" i="1">
                <a:solidFill>
                  <a:srgbClr val="00B050"/>
                </a:solidFill>
              </a:rPr>
              <a:t>псевдонитрол</a:t>
            </a:r>
            <a:r>
              <a:rPr lang="ru">
                <a:solidFill>
                  <a:srgbClr val="222222"/>
                </a:solidFill>
              </a:rPr>
              <a:t> түзеді:</a:t>
            </a:r>
            <a:endParaRPr/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100" y="3023677"/>
            <a:ext cx="3538594" cy="5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566125" y="3731300"/>
            <a:ext cx="7911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Бұл заттар кристалды күйінде түссіз, сілтілік ерітінділерде (эф, хлф) олар </a:t>
            </a:r>
            <a:r>
              <a:rPr lang="ru" b="1" i="1">
                <a:solidFill>
                  <a:srgbClr val="2E74B5"/>
                </a:solidFill>
              </a:rPr>
              <a:t>көгілдір</a:t>
            </a:r>
            <a:r>
              <a:rPr lang="ru">
                <a:solidFill>
                  <a:srgbClr val="2E74B5"/>
                </a:solidFill>
              </a:rPr>
              <a:t> </a:t>
            </a:r>
            <a:r>
              <a:rPr lang="ru">
                <a:solidFill>
                  <a:schemeClr val="dk1"/>
                </a:solidFill>
              </a:rPr>
              <a:t>болады.</a:t>
            </a:r>
            <a:endParaRPr sz="1600"/>
          </a:p>
        </p:txBody>
      </p:sp>
      <p:sp>
        <p:nvSpPr>
          <p:cNvPr id="246" name="Google Shape;246;p39"/>
          <p:cNvSpPr txBox="1"/>
          <p:nvPr/>
        </p:nvSpPr>
        <p:spPr>
          <a:xfrm>
            <a:off x="485075" y="4451300"/>
            <a:ext cx="6363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990000"/>
                </a:solidFill>
              </a:rPr>
              <a:t>Үшіншілік нитроқосылыстар</a:t>
            </a:r>
            <a:r>
              <a:rPr lang="ru">
                <a:solidFill>
                  <a:srgbClr val="222222"/>
                </a:solidFill>
              </a:rPr>
              <a:t> азотты қышқылымен әрекеттеспейді.</a:t>
            </a: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713" y="1123987"/>
            <a:ext cx="4213315" cy="148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/>
        </p:nvSpPr>
        <p:spPr>
          <a:xfrm>
            <a:off x="5825125" y="1838375"/>
            <a:ext cx="3014700" cy="8127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1">
                <a:solidFill>
                  <a:srgbClr val="FF0000"/>
                </a:solidFill>
              </a:rPr>
              <a:t>Біріншілік, екіншілік және үшіншілік нитроқосылыстарды ажыратуға болады!!!</a:t>
            </a:r>
            <a:endParaRPr sz="1300" b="1" i="1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/>
        </p:nvSpPr>
        <p:spPr>
          <a:xfrm>
            <a:off x="459600" y="564050"/>
            <a:ext cx="65181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5823"/>
          <a:stretch/>
        </p:blipFill>
        <p:spPr>
          <a:xfrm>
            <a:off x="633648" y="1456715"/>
            <a:ext cx="4003150" cy="691500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40"/>
          <p:cNvSpPr txBox="1"/>
          <p:nvPr/>
        </p:nvSpPr>
        <p:spPr>
          <a:xfrm>
            <a:off x="459600" y="115975"/>
            <a:ext cx="51000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1C4587"/>
                </a:solidFill>
              </a:rPr>
              <a:t>4.  Тотықсыздану реакциялары </a:t>
            </a:r>
            <a:endParaRPr sz="1600"/>
          </a:p>
        </p:txBody>
      </p:sp>
      <p:pic>
        <p:nvPicPr>
          <p:cNvPr id="6" name="Google Shape;26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969" y="3468348"/>
            <a:ext cx="2283431" cy="99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DC372-099F-64C8-E495-5A1FD8CF3B96}"/>
              </a:ext>
            </a:extLst>
          </p:cNvPr>
          <p:cNvSpPr txBox="1"/>
          <p:nvPr/>
        </p:nvSpPr>
        <p:spPr>
          <a:xfrm>
            <a:off x="568848" y="616137"/>
            <a:ext cx="6518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Нитроалкандардың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жұмсақ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реагенттерді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ортадағы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металдарды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қалайы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70CF6-6E23-E32C-6427-BE0C09978ED6}"/>
              </a:ext>
            </a:extLst>
          </p:cNvPr>
          <p:cNvSpPr txBox="1"/>
          <p:nvPr/>
        </p:nvSpPr>
        <p:spPr>
          <a:xfrm>
            <a:off x="568848" y="2266428"/>
            <a:ext cx="6518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Нитробензолдардың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тотықсыздануы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алғаш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Н.Н. Зинин (1842 ж)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нитробензолға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аммоний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сульфидімен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етіп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анилин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6C0CB-EFC9-F197-2F9A-BC29532E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7" y="0"/>
            <a:ext cx="5740142" cy="4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6" y="240141"/>
            <a:ext cx="6419492" cy="466321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4163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0" y="139113"/>
            <a:ext cx="7554379" cy="45345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6815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04550" y="48550"/>
            <a:ext cx="6562500" cy="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80000"/>
                </a:solidFill>
              </a:rPr>
              <a:t>Нитроқосылыстар</a:t>
            </a:r>
            <a:endParaRPr sz="1800" b="1">
              <a:solidFill>
                <a:srgbClr val="98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16600" y="426575"/>
            <a:ext cx="7147500" cy="18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000000"/>
                </a:solidFill>
              </a:rPr>
              <a:t>Көмірсутектер молекуласындағы бір немесе бірнеше сутек атомдары </a:t>
            </a:r>
            <a:r>
              <a:rPr lang="ru" sz="1200" b="1" i="1" dirty="0">
                <a:solidFill>
                  <a:srgbClr val="1155CC"/>
                </a:solidFill>
              </a:rPr>
              <a:t>нитротопшамен (-N0</a:t>
            </a:r>
            <a:r>
              <a:rPr lang="ru" sz="1200" b="1" i="1" baseline="-25000" dirty="0">
                <a:solidFill>
                  <a:srgbClr val="1155CC"/>
                </a:solidFill>
              </a:rPr>
              <a:t>2</a:t>
            </a:r>
            <a:r>
              <a:rPr lang="ru" sz="1200" dirty="0">
                <a:solidFill>
                  <a:srgbClr val="1155CC"/>
                </a:solidFill>
              </a:rPr>
              <a:t>)</a:t>
            </a:r>
            <a:r>
              <a:rPr lang="ru" sz="1200" dirty="0">
                <a:solidFill>
                  <a:srgbClr val="000000"/>
                </a:solidFill>
              </a:rPr>
              <a:t> алмасканда алынатын туындыларды </a:t>
            </a:r>
            <a:r>
              <a:rPr lang="ru" sz="1200" b="1" i="1" dirty="0">
                <a:solidFill>
                  <a:srgbClr val="1155CC"/>
                </a:solidFill>
              </a:rPr>
              <a:t>нитроқосылыстар</a:t>
            </a:r>
            <a:r>
              <a:rPr lang="ru" sz="1200" dirty="0">
                <a:solidFill>
                  <a:srgbClr val="000000"/>
                </a:solidFill>
              </a:rPr>
              <a:t> д.а.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0000"/>
                </a:solidFill>
              </a:rPr>
              <a:t>Нитротопша байланысқан көмірсутек радикалының сипатына қарай: нитроқосылыстарды </a:t>
            </a:r>
            <a:r>
              <a:rPr lang="ru" sz="1200" b="1" i="1" dirty="0">
                <a:solidFill>
                  <a:srgbClr val="38761D"/>
                </a:solidFill>
              </a:rPr>
              <a:t>нитроалкандар, нитроалкендер, нитроарендер</a:t>
            </a:r>
            <a:r>
              <a:rPr lang="ru" sz="1200" dirty="0">
                <a:solidFill>
                  <a:srgbClr val="000000"/>
                </a:solidFill>
              </a:rPr>
              <a:t> деп бөледі.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000000"/>
                </a:solidFill>
              </a:rPr>
              <a:t>Нитротопша байланысқан көміртек атомының сипатына қарай: </a:t>
            </a:r>
            <a:r>
              <a:rPr lang="ru" sz="1200" b="1" i="1" dirty="0">
                <a:solidFill>
                  <a:srgbClr val="674EA7"/>
                </a:solidFill>
              </a:rPr>
              <a:t>біріншілік, екіншілік және үшіншілік</a:t>
            </a:r>
            <a:r>
              <a:rPr lang="ru" sz="1200" i="1" dirty="0">
                <a:solidFill>
                  <a:srgbClr val="000000"/>
                </a:solidFill>
              </a:rPr>
              <a:t> </a:t>
            </a:r>
            <a:r>
              <a:rPr lang="ru" sz="1200" b="1" i="1" dirty="0">
                <a:solidFill>
                  <a:srgbClr val="674EA7"/>
                </a:solidFill>
              </a:rPr>
              <a:t>нитрокосылыстар</a:t>
            </a:r>
            <a:r>
              <a:rPr lang="ru" sz="1200" dirty="0">
                <a:solidFill>
                  <a:srgbClr val="000000"/>
                </a:solidFill>
              </a:rPr>
              <a:t> болады.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00" y="2273975"/>
            <a:ext cx="6572100" cy="21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title" idx="4294967295"/>
          </p:nvPr>
        </p:nvSpPr>
        <p:spPr>
          <a:xfrm>
            <a:off x="183725" y="129625"/>
            <a:ext cx="4279755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Электрофилді орынбасу реакциялары</a:t>
            </a:r>
            <a:endParaRPr dirty="0"/>
          </a:p>
        </p:txBody>
      </p:sp>
      <p:sp>
        <p:nvSpPr>
          <p:cNvPr id="311" name="Google Shape;311;p49"/>
          <p:cNvSpPr txBox="1"/>
          <p:nvPr/>
        </p:nvSpPr>
        <p:spPr>
          <a:xfrm>
            <a:off x="6409346" y="509677"/>
            <a:ext cx="2550929" cy="660203"/>
          </a:xfrm>
          <a:prstGeom prst="rect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>
                <a:solidFill>
                  <a:srgbClr val="1C4587"/>
                </a:solidFill>
              </a:rPr>
              <a:t>NO</a:t>
            </a:r>
            <a:r>
              <a:rPr lang="ru" sz="1200" b="1" i="1" baseline="-25000" dirty="0">
                <a:solidFill>
                  <a:srgbClr val="1C4587"/>
                </a:solidFill>
              </a:rPr>
              <a:t>2</a:t>
            </a:r>
            <a:r>
              <a:rPr lang="ru" sz="1200" b="1" i="1" dirty="0">
                <a:solidFill>
                  <a:srgbClr val="1C4587"/>
                </a:solidFill>
              </a:rPr>
              <a:t> - электроно-акцепторлы топ -J және -М эффект</a:t>
            </a:r>
            <a:endParaRPr sz="1200" b="1" i="1" dirty="0">
              <a:solidFill>
                <a:srgbClr val="1C4587"/>
              </a:solidFill>
            </a:endParaRPr>
          </a:p>
        </p:txBody>
      </p:sp>
      <p:pic>
        <p:nvPicPr>
          <p:cNvPr id="312" name="Google Shape;312;p49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6593" y="282022"/>
            <a:ext cx="1857217" cy="111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7;p50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11" t="3460" r="1502" b="3085"/>
          <a:stretch>
            <a:fillRect/>
          </a:stretch>
        </p:blipFill>
        <p:spPr>
          <a:xfrm>
            <a:off x="4463480" y="1960079"/>
            <a:ext cx="3981794" cy="191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F3CD4-7A5B-7986-1711-C4532FD7609F}"/>
              </a:ext>
            </a:extLst>
          </p:cNvPr>
          <p:cNvSpPr txBox="1"/>
          <p:nvPr/>
        </p:nvSpPr>
        <p:spPr>
          <a:xfrm>
            <a:off x="359923" y="686086"/>
            <a:ext cx="34488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Нитроқосылыстардың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ядросындағы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тығыздығының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төмендеуі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электрофильді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бензолға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қарағанда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әлдеқайда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қиын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жүруінің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себебі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нитробензолды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қатаң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жағдайларда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нитрлеуге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сульфаттауға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ж/е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бромдауға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Электрофильді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реагент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шабуылдары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мета-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позицияларға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түседі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Фридель-Крафтс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реакциялары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ацилдену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алкилдену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нитроарендерде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жүрмейді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title" idx="4294967295"/>
          </p:nvPr>
        </p:nvSpPr>
        <p:spPr>
          <a:xfrm>
            <a:off x="311700" y="129625"/>
            <a:ext cx="51540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980000"/>
                </a:solidFill>
              </a:rPr>
              <a:t>Нуклеофилді орынбасу реакциялары</a:t>
            </a:r>
            <a:endParaRPr/>
          </a:p>
        </p:txBody>
      </p:sp>
      <p:pic>
        <p:nvPicPr>
          <p:cNvPr id="323" name="Google Shape;323;p51"/>
          <p:cNvPicPr preferRelativeResize="0"/>
          <p:nvPr/>
        </p:nvPicPr>
        <p:blipFill>
          <a:blip r:embed="rId3">
            <a:alphaModFix/>
          </a:blip>
          <a:srcRect l="1462" t="3828" r="3926" b="4973"/>
          <a:stretch>
            <a:fillRect/>
          </a:stretch>
        </p:blipFill>
        <p:spPr>
          <a:xfrm>
            <a:off x="1103100" y="2793601"/>
            <a:ext cx="3571200" cy="12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425" y="776551"/>
            <a:ext cx="2374500" cy="14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8450" y="84900"/>
            <a:ext cx="605709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C00000"/>
                </a:solidFill>
              </a:rPr>
              <a:t>Нитротоптың құрылысы</a:t>
            </a:r>
            <a:endParaRPr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vatars.mds.yandex.net/i?id=8afa15dea365bdaa138849f2e9d23e7929f4a6f5-906777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1969" r="16893" b="23031"/>
          <a:stretch/>
        </p:blipFill>
        <p:spPr bwMode="auto">
          <a:xfrm>
            <a:off x="1104900" y="876301"/>
            <a:ext cx="1645920" cy="9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C96A0-9454-0FD3-874C-633D71E8983D}"/>
              </a:ext>
            </a:extLst>
          </p:cNvPr>
          <p:cNvSpPr txBox="1"/>
          <p:nvPr/>
        </p:nvSpPr>
        <p:spPr>
          <a:xfrm>
            <a:off x="795600" y="2185489"/>
            <a:ext cx="5713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тобы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жазық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геометрияға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sp²-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гибридтті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күйінде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арасында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семиполярлы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ковалентті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донорлы-акцепторлы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көрсетілген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Нитротоптың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оттегі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атомдары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карбоксилат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ионындағыдай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эквивалентті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Нитротопты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нитрозототың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оксиді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көрсетуге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 idx="4294967295"/>
          </p:nvPr>
        </p:nvSpPr>
        <p:spPr>
          <a:xfrm>
            <a:off x="311700" y="91400"/>
            <a:ext cx="6728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980000"/>
                </a:solidFill>
              </a:rPr>
              <a:t>Алу жолдары</a:t>
            </a:r>
            <a:endParaRPr sz="1600" b="1" dirty="0">
              <a:solidFill>
                <a:srgbClr val="98000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66900" y="482300"/>
            <a:ext cx="67281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>
                <a:solidFill>
                  <a:srgbClr val="FF0000"/>
                </a:solidFill>
              </a:rPr>
              <a:t>Нитроалкандарды</a:t>
            </a:r>
            <a:r>
              <a:rPr lang="ru" sz="1200" b="1" i="1" dirty="0">
                <a:solidFill>
                  <a:srgbClr val="222222"/>
                </a:solidFill>
              </a:rPr>
              <a:t> </a:t>
            </a:r>
            <a:r>
              <a:rPr lang="ru" sz="1200" dirty="0">
                <a:solidFill>
                  <a:srgbClr val="222222"/>
                </a:solidFill>
              </a:rPr>
              <a:t>алкандарды нитрлеу (S</a:t>
            </a:r>
            <a:r>
              <a:rPr lang="ru" sz="1200" baseline="-25000" dirty="0">
                <a:solidFill>
                  <a:srgbClr val="222222"/>
                </a:solidFill>
              </a:rPr>
              <a:t>R</a:t>
            </a:r>
            <a:r>
              <a:rPr lang="ru" sz="1200" dirty="0">
                <a:solidFill>
                  <a:srgbClr val="222222"/>
                </a:solidFill>
              </a:rPr>
              <a:t>) арқылы да, галогенді н/е басқа кететін топты нуклеофилді орынбасу арқылы да алуға болады. </a:t>
            </a:r>
            <a:endParaRPr sz="1200" dirty="0">
              <a:solidFill>
                <a:srgbClr val="222222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</a:endParaRPr>
          </a:p>
          <a:p>
            <a:pPr marL="152400" marR="38100" lvl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</a:pPr>
            <a:r>
              <a:rPr lang="ru" sz="1200" b="1" i="1" dirty="0">
                <a:solidFill>
                  <a:srgbClr val="0070C0"/>
                </a:solidFill>
              </a:rPr>
              <a:t>1. Алкандарды Коновалов бойынша нитрлеу</a:t>
            </a:r>
            <a:r>
              <a:rPr lang="ru" sz="1200" dirty="0">
                <a:solidFill>
                  <a:srgbClr val="0070C0"/>
                </a:solidFill>
              </a:rPr>
              <a:t> </a:t>
            </a:r>
            <a:r>
              <a:rPr lang="ru" sz="1200" dirty="0"/>
              <a:t>(сұйытылған НNO</a:t>
            </a:r>
            <a:r>
              <a:rPr lang="ru" sz="1200" baseline="-25000" dirty="0"/>
              <a:t>3</a:t>
            </a:r>
            <a:r>
              <a:rPr lang="ru" sz="1200" dirty="0"/>
              <a:t>, t</a:t>
            </a:r>
            <a:r>
              <a:rPr lang="ru" sz="1200" baseline="30000" dirty="0"/>
              <a:t>0</a:t>
            </a:r>
            <a:r>
              <a:rPr lang="ru" sz="1200" dirty="0"/>
              <a:t>C)</a:t>
            </a:r>
            <a:endParaRPr sz="1200" b="1" i="1" dirty="0">
              <a:solidFill>
                <a:srgbClr val="1155CC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41126" y="2773016"/>
            <a:ext cx="7069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 dirty="0">
                <a:solidFill>
                  <a:srgbClr val="0070C0"/>
                </a:solidFill>
              </a:rPr>
              <a:t>2. Алкандарды Гесс бойынша нитрлеу </a:t>
            </a:r>
            <a:r>
              <a:rPr lang="ru" sz="1200" dirty="0"/>
              <a:t>(конц. НNO</a:t>
            </a:r>
            <a:r>
              <a:rPr lang="ru" sz="1200" baseline="-25000" dirty="0"/>
              <a:t>3</a:t>
            </a:r>
            <a:r>
              <a:rPr lang="ru" sz="1200" dirty="0"/>
              <a:t>)</a:t>
            </a: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6755623" y="1545785"/>
            <a:ext cx="1997608" cy="428979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k</a:t>
            </a:r>
            <a:r>
              <a:rPr lang="ru" sz="1800" baseline="-25000" dirty="0"/>
              <a:t>C</a:t>
            </a:r>
            <a:r>
              <a:rPr lang="ru" baseline="-25000" dirty="0"/>
              <a:t>үшін </a:t>
            </a:r>
            <a:r>
              <a:rPr lang="ru" dirty="0"/>
              <a:t>&gt; </a:t>
            </a:r>
            <a:r>
              <a:rPr lang="ru" dirty="0">
                <a:solidFill>
                  <a:schemeClr val="dk1"/>
                </a:solidFill>
              </a:rPr>
              <a:t>k</a:t>
            </a:r>
            <a:r>
              <a:rPr lang="ru" sz="1800" baseline="-25000" dirty="0">
                <a:solidFill>
                  <a:schemeClr val="dk1"/>
                </a:solidFill>
              </a:rPr>
              <a:t>C</a:t>
            </a:r>
            <a:r>
              <a:rPr lang="ru" baseline="-25000" dirty="0">
                <a:solidFill>
                  <a:schemeClr val="dk1"/>
                </a:solidFill>
              </a:rPr>
              <a:t>ек</a:t>
            </a:r>
            <a:r>
              <a:rPr lang="kk-KZ" baseline="-25000" dirty="0">
                <a:solidFill>
                  <a:schemeClr val="dk1"/>
                </a:solidFill>
              </a:rPr>
              <a:t>ін</a:t>
            </a:r>
            <a:r>
              <a:rPr lang="ru" baseline="-25000" dirty="0">
                <a:solidFill>
                  <a:schemeClr val="dk1"/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&gt; k</a:t>
            </a:r>
            <a:r>
              <a:rPr lang="ru" sz="1800" baseline="-25000" dirty="0">
                <a:solidFill>
                  <a:schemeClr val="dk1"/>
                </a:solidFill>
              </a:rPr>
              <a:t>C</a:t>
            </a:r>
            <a:r>
              <a:rPr lang="ru" baseline="-25000" dirty="0">
                <a:solidFill>
                  <a:schemeClr val="dk1"/>
                </a:solidFill>
              </a:rPr>
              <a:t>бір</a:t>
            </a:r>
            <a:endParaRPr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7071" y="1714736"/>
            <a:ext cx="11923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9650" y="1685288"/>
            <a:ext cx="10940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81444"/>
              </p:ext>
            </p:extLst>
          </p:nvPr>
        </p:nvGraphicFramePr>
        <p:xfrm>
          <a:off x="859650" y="1685289"/>
          <a:ext cx="6432753" cy="125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210068" imgH="819122" progId="ACD.ChemSketch.20">
                  <p:embed/>
                </p:oleObj>
              </mc:Choice>
              <mc:Fallback>
                <p:oleObj name="ChemSketch" r:id="rId3" imgW="4210068" imgH="819122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50" y="1685289"/>
                        <a:ext cx="6432753" cy="1255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00554" y="40676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05530"/>
              </p:ext>
            </p:extLst>
          </p:nvPr>
        </p:nvGraphicFramePr>
        <p:xfrm>
          <a:off x="311700" y="3365585"/>
          <a:ext cx="10512158" cy="150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4962428" imgH="704846" progId="ACD.ChemSketch.20">
                  <p:embed/>
                </p:oleObj>
              </mc:Choice>
              <mc:Fallback>
                <p:oleObj name="ChemSketch" r:id="rId5" imgW="4962428" imgH="704846" progId="ACD.ChemSketch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00" y="3365585"/>
                        <a:ext cx="10512158" cy="1500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3017" y="1032211"/>
            <a:ext cx="14017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27861"/>
              </p:ext>
            </p:extLst>
          </p:nvPr>
        </p:nvGraphicFramePr>
        <p:xfrm>
          <a:off x="467049" y="944627"/>
          <a:ext cx="8161810" cy="210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3419431" imgH="885641" progId="ACD.ChemSketch.20">
                  <p:embed/>
                </p:oleObj>
              </mc:Choice>
              <mc:Fallback>
                <p:oleObj name="ChemSketch" r:id="rId3" imgW="3419431" imgH="885641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9" y="944627"/>
                        <a:ext cx="8161810" cy="2109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9EA99-9656-238E-BE4F-213D27D0BE62}"/>
              </a:ext>
            </a:extLst>
          </p:cNvPr>
          <p:cNvSpPr txBox="1"/>
          <p:nvPr/>
        </p:nvSpPr>
        <p:spPr>
          <a:xfrm>
            <a:off x="467049" y="234814"/>
            <a:ext cx="7285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Галогеналкандардың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нитриттермен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AgNO</a:t>
            </a:r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₂, </a:t>
            </a:r>
            <a:r>
              <a:rPr lang="en-US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₂ , KNO₂) </a:t>
            </a:r>
          </a:p>
          <a:p>
            <a:r>
              <a:rPr lang="en-US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әрекеттесу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248250" y="95250"/>
            <a:ext cx="7510500" cy="1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>
                <a:solidFill>
                  <a:srgbClr val="FF0000"/>
                </a:solidFill>
              </a:rPr>
              <a:t>Нитроарендерді</a:t>
            </a:r>
            <a:r>
              <a:rPr lang="ru" b="1" i="1" dirty="0">
                <a:solidFill>
                  <a:srgbClr val="222222"/>
                </a:solidFill>
              </a:rPr>
              <a:t> </a:t>
            </a:r>
            <a:r>
              <a:rPr lang="ru" dirty="0">
                <a:solidFill>
                  <a:srgbClr val="222222"/>
                </a:solidFill>
              </a:rPr>
              <a:t>сутектің </a:t>
            </a:r>
            <a:r>
              <a:rPr lang="ru" b="1" i="1" dirty="0">
                <a:solidFill>
                  <a:srgbClr val="0070C0"/>
                </a:solidFill>
              </a:rPr>
              <a:t>электрофилді орынбасу</a:t>
            </a:r>
            <a:r>
              <a:rPr lang="ru" dirty="0">
                <a:solidFill>
                  <a:srgbClr val="0070C0"/>
                </a:solidFill>
              </a:rPr>
              <a:t> </a:t>
            </a:r>
            <a:r>
              <a:rPr lang="ru" dirty="0">
                <a:solidFill>
                  <a:srgbClr val="222222"/>
                </a:solidFill>
              </a:rPr>
              <a:t>арқылы н/е ароматты сақинадағы функционалды топтардың (Hal, диазо тобы) </a:t>
            </a:r>
            <a:r>
              <a:rPr lang="ru" b="1" i="1" dirty="0">
                <a:solidFill>
                  <a:srgbClr val="0070C0"/>
                </a:solidFill>
              </a:rPr>
              <a:t>нуклеофилді орынбасу </a:t>
            </a:r>
            <a:r>
              <a:rPr lang="ru" dirty="0">
                <a:solidFill>
                  <a:srgbClr val="222222"/>
                </a:solidFill>
              </a:rPr>
              <a:t>арқылы алуға болады. </a:t>
            </a:r>
            <a:endParaRPr dirty="0">
              <a:solidFill>
                <a:srgbClr val="222222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222222"/>
                </a:solidFill>
              </a:rPr>
              <a:t>Ароматты қосылыстарды нитрлеу реакциясы алкандардың бос радикалды нитрлеуіне қарағанда тәжірибеде кеңінен қолданылатындығын ескеру қажет. Көбінесе бұл реакциялар </a:t>
            </a:r>
            <a:r>
              <a:rPr lang="ru" b="1" i="1" dirty="0">
                <a:solidFill>
                  <a:srgbClr val="222222"/>
                </a:solidFill>
              </a:rPr>
              <a:t>таңдамалы</a:t>
            </a:r>
            <a:r>
              <a:rPr lang="ru" dirty="0">
                <a:solidFill>
                  <a:srgbClr val="222222"/>
                </a:solidFill>
              </a:rPr>
              <a:t> және </a:t>
            </a:r>
            <a:r>
              <a:rPr lang="ru" b="1" i="1" dirty="0">
                <a:solidFill>
                  <a:srgbClr val="222222"/>
                </a:solidFill>
              </a:rPr>
              <a:t>жақсы шығымымен</a:t>
            </a:r>
            <a:r>
              <a:rPr lang="ru" dirty="0">
                <a:solidFill>
                  <a:srgbClr val="222222"/>
                </a:solidFill>
              </a:rPr>
              <a:t> жүреді.</a:t>
            </a:r>
            <a:endParaRPr dirty="0">
              <a:solidFill>
                <a:srgbClr val="222222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t="6093" b="5847"/>
          <a:stretch/>
        </p:blipFill>
        <p:spPr>
          <a:xfrm>
            <a:off x="3008300" y="2334950"/>
            <a:ext cx="4248325" cy="192925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24"/>
          <p:cNvSpPr txBox="1"/>
          <p:nvPr/>
        </p:nvSpPr>
        <p:spPr>
          <a:xfrm>
            <a:off x="472325" y="2334950"/>
            <a:ext cx="22443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Нитрлеуші реагенттер: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356386" y="192258"/>
            <a:ext cx="7366800" cy="61634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  <a:highlight>
                <a:srgbClr val="F8F9FA"/>
              </a:highlight>
            </a:endParaRPr>
          </a:p>
        </p:txBody>
      </p:sp>
      <p:pic>
        <p:nvPicPr>
          <p:cNvPr id="3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63" y="861501"/>
            <a:ext cx="7780921" cy="366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EBDF-1685-A952-9913-52E4A61907F4}"/>
              </a:ext>
            </a:extLst>
          </p:cNvPr>
          <p:cNvSpPr txBox="1"/>
          <p:nvPr/>
        </p:nvSpPr>
        <p:spPr>
          <a:xfrm>
            <a:off x="558000" y="136194"/>
            <a:ext cx="74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Қолданылатын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HNO₃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мөлшері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концентрациясына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жағдайына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 kat)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ядроға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нитротоптардың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мөлшерін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енгізуге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t="25484"/>
          <a:stretch/>
        </p:blipFill>
        <p:spPr>
          <a:xfrm>
            <a:off x="110875" y="697400"/>
            <a:ext cx="7782025" cy="13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621174" y="84925"/>
            <a:ext cx="6283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70C0"/>
                </a:solidFill>
              </a:rPr>
              <a:t>Диазоний тұздардан алу (Зандмейер реакциясы)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287613" y="2341200"/>
            <a:ext cx="6987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0070C0"/>
                </a:solidFill>
              </a:rPr>
              <a:t>Біріншілік аминдерді тотықтыру арқылы алу</a:t>
            </a:r>
            <a:endParaRPr sz="1600" b="1">
              <a:solidFill>
                <a:srgbClr val="0070C0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75" y="3106050"/>
            <a:ext cx="8148802" cy="11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599089" y="100415"/>
            <a:ext cx="82847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Диазоттау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реакциясының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Диазоттау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-NH₂)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арилдиазоний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-N₂⁺X⁻)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айналдыру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азотты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HNO₂)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ортада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етуімен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1" y="1399566"/>
            <a:ext cx="5975738" cy="1852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2733"/>
          <a:stretch/>
        </p:blipFill>
        <p:spPr>
          <a:xfrm>
            <a:off x="530861" y="3122706"/>
            <a:ext cx="6380973" cy="14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93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589</Words>
  <Application>Microsoft Office PowerPoint</Application>
  <PresentationFormat>Экран (16:9)</PresentationFormat>
  <Paragraphs>84</Paragraphs>
  <Slides>21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Simple Light</vt:lpstr>
      <vt:lpstr>ChemSketch</vt:lpstr>
      <vt:lpstr>Нитроалкандар және нитроарендер: алу жолдары, химиялық қасиеттері. Нитроқосылыстардың СН-қышқылдық орталық бойынша  жүретін реакциялар. </vt:lpstr>
      <vt:lpstr>Нитроқосылыстар</vt:lpstr>
      <vt:lpstr>Нитротоптың құрылысы</vt:lpstr>
      <vt:lpstr>Алу жолдары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Химиялық қасиеттері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Электрофилді орынбасу реакциялары</vt:lpstr>
      <vt:lpstr>Нуклеофилді орынбасу реакциялары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Нитроалкандар және нитроарендер: алу жолдары, химиялық қасиеттері. Нитроқосылыстардың СН-қышқылдық орталық бойынша  жүретін реакциялар.</dc:title>
  <dc:creator>user</dc:creator>
  <cp:lastModifiedBy>Берганаева Гульзат</cp:lastModifiedBy>
  <cp:revision>30</cp:revision>
  <dcterms:modified xsi:type="dcterms:W3CDTF">2025-09-18T22:03:50Z</dcterms:modified>
</cp:coreProperties>
</file>